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422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щенко Надежда Павловна" initials="МН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9514"/>
    <a:srgbClr val="FFCCCC"/>
    <a:srgbClr val="FF7C80"/>
    <a:srgbClr val="FF3300"/>
    <a:srgbClr val="0B79BD"/>
    <a:srgbClr val="FFFFCC"/>
    <a:srgbClr val="FF0066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99" autoAdjust="0"/>
    <p:restoredTop sz="89257" autoAdjust="0"/>
  </p:normalViewPr>
  <p:slideViewPr>
    <p:cSldViewPr>
      <p:cViewPr>
        <p:scale>
          <a:sx n="75" d="100"/>
          <a:sy n="75" d="100"/>
        </p:scale>
        <p:origin x="-17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2023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Предостережения</c:v>
                </c:pt>
                <c:pt idx="1">
                  <c:v>Консультирования</c:v>
                </c:pt>
                <c:pt idx="2">
                  <c:v>Информирования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906</c:v>
                </c:pt>
                <c:pt idx="2">
                  <c:v>1670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576064"/>
        <c:axId val="134517248"/>
        <c:axId val="0"/>
      </c:bar3DChart>
      <c:catAx>
        <c:axId val="11157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517248"/>
        <c:crosses val="autoZero"/>
        <c:auto val="1"/>
        <c:lblAlgn val="ctr"/>
        <c:lblOffset val="100"/>
        <c:noMultiLvlLbl val="0"/>
      </c:catAx>
      <c:valAx>
        <c:axId val="13451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57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видов административных наказаний в I полугодии 2023 года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Предупреждение</c:v>
                </c:pt>
                <c:pt idx="1">
                  <c:v>Иные виды наказаний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A18FC5-8EE3-4D81-8E3B-2E38B6C6ACBA}" type="datetimeFigureOut">
              <a:rPr lang="ru-RU"/>
              <a:pPr>
                <a:defRPr/>
              </a:pPr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9EF3C-7449-4CC2-B680-5046F505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2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9A06AA-2C6B-4BE3-9B75-B3DDAAC1E235}" type="datetimeFigureOut">
              <a:rPr lang="ru-RU"/>
              <a:pPr>
                <a:defRPr/>
              </a:pPr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1" tIns="45566" rIns="91131" bIns="4556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131" tIns="45566" rIns="91131" bIns="4556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1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51280-C435-42A0-8CBA-76CBFC38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34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2D23-71A0-4BFA-9EC6-3D39329A82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1F1B-636D-4C0E-9556-4A00AB48362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4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9105-ADB9-45C6-B80B-98539BB33B5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3827-B749-46EC-A5E8-D169E06AF3F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6C48-9760-4073-8DCD-66129A22EB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524A-21AE-4BE2-98DC-D28763ED07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8C6F-ABFA-4365-B0A2-CEA79C83A9D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E44F-10A0-482C-B1D0-E52EC3345A2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DDC5-848F-4FA6-8151-456036A128B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1AF6-B038-4FF3-A856-EAA5F85E9B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F6E1-57E8-455F-A666-A72CBFDB225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3231-8BFE-45CF-8926-65272BEEE87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ABF7-5C84-48EA-9AC6-A66AB391B1B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60DE-7B97-4A7A-9310-B71A920FC39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830D-97E1-406A-A2EF-B56FE70B5B9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382C-9A45-41AD-98D9-2BA7E51949D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265C-8094-4A58-AC16-0CDE7B783CA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1F3F-8B0D-440D-9581-9F16D5C3AB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6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267-0B51-4496-8C45-558973F43E6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B30-65C3-403B-8A27-ABDA242F7D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0305-2942-4A94-A400-0D86CB398DF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FE80-5740-432D-8BAD-B40E5545235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9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CAF9E-F394-45A2-AF1A-BA96550282D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27.07.2023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73C6B-4F47-4EA2-AB90-D23E1C87410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79512" y="2852937"/>
            <a:ext cx="8712968" cy="1080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«Правовое регулирование контрольной (надзорной) деятельности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полугодии 2023 года, новое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законодательстве о контроле (надзоре)».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4" descr="Лого_фо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860" b="10860"/>
          <a:stretch>
            <a:fillRect/>
          </a:stretch>
        </p:blipFill>
        <p:spPr>
          <a:xfrm>
            <a:off x="251520" y="332656"/>
            <a:ext cx="8640960" cy="2453407"/>
          </a:xfrm>
        </p:spPr>
      </p:pic>
      <p:sp>
        <p:nvSpPr>
          <p:cNvPr id="4" name="TextBox 2"/>
          <p:cNvSpPr txBox="1"/>
          <p:nvPr/>
        </p:nvSpPr>
        <p:spPr>
          <a:xfrm>
            <a:off x="5076056" y="479715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специалист-эксперт отдела правовой работы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 Бичурин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48"/>
          <p:cNvPicPr/>
          <p:nvPr/>
        </p:nvPicPr>
        <p:blipFill>
          <a:blip r:embed="rId2"/>
          <a:stretch/>
        </p:blipFill>
        <p:spPr>
          <a:xfrm>
            <a:off x="4904146" y="217693"/>
            <a:ext cx="4245818" cy="4571121"/>
          </a:xfrm>
          <a:prstGeom prst="rect">
            <a:avLst/>
          </a:prstGeom>
          <a:ln w="18000">
            <a:noFill/>
          </a:ln>
        </p:spPr>
      </p:pic>
      <p:sp>
        <p:nvSpPr>
          <p:cNvPr id="170" name="TextBox 149"/>
          <p:cNvSpPr/>
          <p:nvPr/>
        </p:nvSpPr>
        <p:spPr>
          <a:xfrm>
            <a:off x="94700" y="435386"/>
            <a:ext cx="4803241" cy="67484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AT" sz="20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КоАП РФ Статья 4.1.1. Замена административного наказания в виде административного штрафа предупреждением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1" name="TextBox 150"/>
          <p:cNvSpPr/>
          <p:nvPr/>
        </p:nvSpPr>
        <p:spPr>
          <a:xfrm>
            <a:off x="42452" y="1736756"/>
            <a:ext cx="4692214" cy="3922831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de-A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 впервые совершенное административное правонарушение, выявленное в ходе осуществления государственного контроля (надзора), муниципального контроля, в случаях, если назначение административного наказания в виде предупреждения не предусмотрено соответствующей статьей раздела II настоящего Кодекса или закона субъекта Российской Федерации об административных правонарушениях, административное наказание в виде административного штрафа подлежит замене на предупреждение при наличии обстоятельств, предусмотренных частью 2 статьи 3.4 настоящего Кодекса, за исключением случаев,    предусмотренных частью 2 настоящей статьи.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2" name="Рисунок 1"/>
          <p:cNvPicPr/>
          <p:nvPr/>
        </p:nvPicPr>
        <p:blipFill>
          <a:blip r:embed="rId3"/>
          <a:stretch/>
        </p:blipFill>
        <p:spPr>
          <a:xfrm>
            <a:off x="7138082" y="4611612"/>
            <a:ext cx="2537956" cy="248431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1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68452603"/>
              </p:ext>
            </p:extLst>
          </p:nvPr>
        </p:nvGraphicFramePr>
        <p:xfrm>
          <a:off x="1524000" y="719762"/>
          <a:ext cx="6096000" cy="541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4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48"/>
          <p:cNvPicPr/>
          <p:nvPr/>
        </p:nvPicPr>
        <p:blipFill>
          <a:blip r:embed="rId2"/>
          <a:stretch/>
        </p:blipFill>
        <p:spPr>
          <a:xfrm>
            <a:off x="4904146" y="217693"/>
            <a:ext cx="4245818" cy="4571121"/>
          </a:xfrm>
          <a:prstGeom prst="rect">
            <a:avLst/>
          </a:prstGeom>
          <a:ln w="18000">
            <a:noFill/>
          </a:ln>
        </p:spPr>
      </p:pic>
      <p:sp>
        <p:nvSpPr>
          <p:cNvPr id="170" name="TextBox 149"/>
          <p:cNvSpPr/>
          <p:nvPr/>
        </p:nvSpPr>
        <p:spPr>
          <a:xfrm>
            <a:off x="94700" y="435386"/>
            <a:ext cx="4803241" cy="67484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spc="-1" dirty="0" smtClean="0">
                <a:solidFill>
                  <a:srgbClr val="FF0000"/>
                </a:solidFill>
                <a:latin typeface="Times New Roman"/>
              </a:rPr>
              <a:t>Ч. 1.3-3 ст. </a:t>
            </a:r>
            <a:r>
              <a:rPr lang="ru-RU" sz="2000" spc="-1" dirty="0">
                <a:solidFill>
                  <a:srgbClr val="FF0000"/>
                </a:solidFill>
                <a:latin typeface="Times New Roman"/>
              </a:rPr>
              <a:t>32.2. </a:t>
            </a:r>
            <a:r>
              <a:rPr lang="ru-RU" sz="2000" spc="-1" dirty="0" smtClean="0">
                <a:solidFill>
                  <a:srgbClr val="FF0000"/>
                </a:solidFill>
                <a:latin typeface="Times New Roman"/>
              </a:rPr>
              <a:t>КоАП РФ </a:t>
            </a:r>
            <a:br>
              <a:rPr lang="ru-RU" sz="2000" spc="-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000" spc="-1" dirty="0" smtClean="0">
                <a:solidFill>
                  <a:srgbClr val="FF0000"/>
                </a:solidFill>
                <a:latin typeface="Times New Roman"/>
              </a:rPr>
              <a:t>Исполнение </a:t>
            </a:r>
            <a:r>
              <a:rPr lang="ru-RU" sz="2000" spc="-1" dirty="0">
                <a:solidFill>
                  <a:srgbClr val="FF0000"/>
                </a:solidFill>
                <a:latin typeface="Times New Roman"/>
              </a:rPr>
              <a:t>постановления о наложении административного штрафа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1" name="TextBox 150"/>
          <p:cNvSpPr/>
          <p:nvPr/>
        </p:nvSpPr>
        <p:spPr>
          <a:xfrm>
            <a:off x="42452" y="1736756"/>
            <a:ext cx="4692214" cy="3922831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При уплате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административного штрафа за административное правонарушение, выявленное в ходе осуществления государственного контроля (надзора), муниципального контроля, лицом, привлеченным к административной ответственности за совершение данного административного правонарушения, либо иным физическим или юридическим лицом не позднее двадцати дней со дня вынесения постановления о наложении административного штрафа административный штраф может быть уплачен в размере половины суммы наложенного административного штрафа.</a:t>
            </a:r>
            <a:endParaRPr lang="ru-RU" sz="16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2" name="Рисунок 1"/>
          <p:cNvPicPr/>
          <p:nvPr/>
        </p:nvPicPr>
        <p:blipFill>
          <a:blip r:embed="rId3"/>
          <a:stretch/>
        </p:blipFill>
        <p:spPr>
          <a:xfrm>
            <a:off x="7138082" y="4611612"/>
            <a:ext cx="2537956" cy="248431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814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 idx="4294967295"/>
          </p:nvPr>
        </p:nvSpPr>
        <p:spPr>
          <a:xfrm>
            <a:off x="489827" y="435386"/>
            <a:ext cx="8163453" cy="55511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9EDA"/>
              </a:buClr>
              <a:buFont typeface="Arial"/>
              <a:buChar char="•"/>
            </a:pPr>
            <a:r>
              <a:rPr lang="de-AT" sz="6600" b="1" strike="noStrike" spc="-1" dirty="0" err="1" smtClean="0">
                <a:solidFill>
                  <a:srgbClr val="009EDA"/>
                </a:solidFill>
                <a:latin typeface="Times New Roman"/>
                <a:ea typeface="DejaVu Sans"/>
              </a:rPr>
              <a:t>Благ</a:t>
            </a:r>
            <a:r>
              <a:rPr lang="ru-RU" sz="6600" b="1" strike="noStrike" spc="-1" dirty="0" smtClean="0">
                <a:solidFill>
                  <a:srgbClr val="009EDA"/>
                </a:solidFill>
                <a:latin typeface="Times New Roman"/>
                <a:ea typeface="DejaVu Sans"/>
              </a:rPr>
              <a:t>о</a:t>
            </a:r>
            <a:r>
              <a:rPr lang="de-AT" sz="6600" b="1" strike="noStrike" spc="-1" dirty="0" err="1" smtClean="0">
                <a:solidFill>
                  <a:srgbClr val="009EDA"/>
                </a:solidFill>
                <a:latin typeface="Times New Roman"/>
                <a:ea typeface="DejaVu Sans"/>
              </a:rPr>
              <a:t>дарю</a:t>
            </a:r>
            <a:r>
              <a:rPr lang="de-AT" sz="6600" b="1" strike="noStrike" spc="-1" dirty="0" smtClean="0">
                <a:solidFill>
                  <a:srgbClr val="009EDA"/>
                </a:solidFill>
                <a:latin typeface="Times New Roman"/>
                <a:ea typeface="DejaVu Sans"/>
              </a:rPr>
              <a:t> </a:t>
            </a:r>
            <a:r>
              <a:rPr lang="de-AT" sz="6600" b="1" strike="noStrike" spc="-1" dirty="0" err="1">
                <a:solidFill>
                  <a:srgbClr val="009EDA"/>
                </a:solidFill>
                <a:latin typeface="Times New Roman"/>
                <a:ea typeface="DejaVu Sans"/>
              </a:rPr>
              <a:t>за</a:t>
            </a:r>
            <a:r>
              <a:rPr lang="de-AT" sz="6600" b="1" strike="noStrike" spc="-1" dirty="0">
                <a:solidFill>
                  <a:srgbClr val="009EDA"/>
                </a:solidFill>
                <a:latin typeface="Times New Roman"/>
                <a:ea typeface="DejaVu Sans"/>
              </a:rPr>
              <a:t> </a:t>
            </a:r>
            <a:r>
              <a:rPr lang="de-AT" sz="6600" b="1" strike="noStrike" spc="-1" dirty="0" err="1">
                <a:solidFill>
                  <a:srgbClr val="009EDA"/>
                </a:solidFill>
                <a:latin typeface="Times New Roman"/>
                <a:ea typeface="DejaVu Sans"/>
              </a:rPr>
              <a:t>внимание</a:t>
            </a:r>
            <a:r>
              <a:rPr lang="de-AT" sz="6600" b="1" strike="noStrike" spc="-1" dirty="0">
                <a:solidFill>
                  <a:srgbClr val="009EDA"/>
                </a:solidFill>
                <a:latin typeface="Times New Roman"/>
                <a:ea typeface="DejaVu Sans"/>
              </a:rPr>
              <a:t>!</a:t>
            </a:r>
            <a:endParaRPr lang="ru-RU" sz="6600" b="0" strike="noStrike" spc="-1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93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4909697" y="1306159"/>
            <a:ext cx="4233410" cy="4571121"/>
          </a:xfrm>
          <a:prstGeom prst="rect">
            <a:avLst/>
          </a:prstGeom>
          <a:ln w="18000">
            <a:noFill/>
          </a:ln>
        </p:spPr>
      </p:pic>
      <p:sp>
        <p:nvSpPr>
          <p:cNvPr id="131" name="TextBox 130"/>
          <p:cNvSpPr/>
          <p:nvPr/>
        </p:nvSpPr>
        <p:spPr>
          <a:xfrm>
            <a:off x="199835" y="980728"/>
            <a:ext cx="4351948" cy="5441894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 2022 г.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проводятся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плановые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контрольные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надзорные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мероприятия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плановые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проверки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осуществлении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видов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надзора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),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муниципального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порядок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организации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осуществления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которых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регулируется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Федеральным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законом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"О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надзоре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муниципальном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Российской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Федерации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Федеральным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законом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"О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защите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прав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юридических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лиц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индивидуальных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предпринимателей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осуществлении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надзора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муниципального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289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имвол &quot;Запрещено&quot; 2"/>
          <p:cNvSpPr/>
          <p:nvPr/>
        </p:nvSpPr>
        <p:spPr>
          <a:xfrm>
            <a:off x="411454" y="1059730"/>
            <a:ext cx="4039112" cy="4737874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EC9514"/>
              </a:solidFill>
              <a:latin typeface="Arial"/>
              <a:ea typeface="DejaVu Sans"/>
            </a:endParaRPr>
          </a:p>
        </p:txBody>
      </p:sp>
      <p:sp>
        <p:nvSpPr>
          <p:cNvPr id="133" name="TextBox 4"/>
          <p:cNvSpPr/>
          <p:nvPr/>
        </p:nvSpPr>
        <p:spPr>
          <a:xfrm rot="16494600">
            <a:off x="-78724" y="2494231"/>
            <a:ext cx="1654033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4" name="TextBox 5"/>
          <p:cNvSpPr/>
          <p:nvPr/>
        </p:nvSpPr>
        <p:spPr>
          <a:xfrm rot="17650200">
            <a:off x="201942" y="1723597"/>
            <a:ext cx="1401944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Arial"/>
                <a:ea typeface="DejaVu Sans"/>
              </a:rPr>
              <a:t>а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5" name="TextBox 6"/>
          <p:cNvSpPr/>
          <p:nvPr/>
        </p:nvSpPr>
        <p:spPr>
          <a:xfrm rot="18493800">
            <a:off x="639573" y="1161078"/>
            <a:ext cx="1276117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р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6" name="TextBox 7"/>
          <p:cNvSpPr/>
          <p:nvPr/>
        </p:nvSpPr>
        <p:spPr>
          <a:xfrm rot="19933200">
            <a:off x="1400578" y="828878"/>
            <a:ext cx="842502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у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7" name="TextBox 8"/>
          <p:cNvSpPr/>
          <p:nvPr/>
        </p:nvSpPr>
        <p:spPr>
          <a:xfrm>
            <a:off x="2063803" y="727966"/>
            <a:ext cx="842502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ш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8" name="TextBox 9"/>
          <p:cNvSpPr/>
          <p:nvPr/>
        </p:nvSpPr>
        <p:spPr>
          <a:xfrm>
            <a:off x="2967371" y="875998"/>
            <a:ext cx="889852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е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9" name="TextBox 10"/>
          <p:cNvSpPr/>
          <p:nvPr/>
        </p:nvSpPr>
        <p:spPr>
          <a:xfrm>
            <a:off x="3459483" y="1420666"/>
            <a:ext cx="1314695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0" name="TextBox 11"/>
          <p:cNvSpPr/>
          <p:nvPr/>
        </p:nvSpPr>
        <p:spPr>
          <a:xfrm>
            <a:off x="3783095" y="2405510"/>
            <a:ext cx="1257222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endParaRPr lang="ru-RU" sz="6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1" name="TextBox 12"/>
          <p:cNvSpPr/>
          <p:nvPr/>
        </p:nvSpPr>
        <p:spPr>
          <a:xfrm>
            <a:off x="3745542" y="3389918"/>
            <a:ext cx="1294775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я</a:t>
            </a:r>
            <a:endParaRPr lang="ru-RU" sz="60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2" name="Равно 13"/>
          <p:cNvSpPr/>
          <p:nvPr/>
        </p:nvSpPr>
        <p:spPr>
          <a:xfrm>
            <a:off x="4356193" y="2233097"/>
            <a:ext cx="1368576" cy="204370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Свиток: вертикальный 15"/>
          <p:cNvSpPr/>
          <p:nvPr/>
        </p:nvSpPr>
        <p:spPr>
          <a:xfrm>
            <a:off x="5146446" y="790661"/>
            <a:ext cx="4090707" cy="4925526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b="0" u="sng" strike="noStrike" spc="-1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DejaVu Sans"/>
              </a:rPr>
              <a:t>Предписания</a:t>
            </a:r>
            <a:endParaRPr lang="ru-RU" sz="46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02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Стрелка: вправо 2"/>
          <p:cNvSpPr/>
          <p:nvPr/>
        </p:nvSpPr>
        <p:spPr>
          <a:xfrm>
            <a:off x="3454258" y="983102"/>
            <a:ext cx="2545140" cy="16810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Согласование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5" name="Прямоугольник 3"/>
          <p:cNvSpPr/>
          <p:nvPr/>
        </p:nvSpPr>
        <p:spPr>
          <a:xfrm>
            <a:off x="707963" y="278647"/>
            <a:ext cx="2535343" cy="2260961"/>
          </a:xfrm>
          <a:prstGeom prst="rect">
            <a:avLst/>
          </a:prstGeom>
          <a:solidFill>
            <a:schemeClr val="accent6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Ранее выданное предписание</a:t>
            </a:r>
            <a:endParaRPr lang="ru-RU" sz="3200" b="0" strike="noStrike" spc="-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46" name="Овал 4"/>
          <p:cNvSpPr/>
          <p:nvPr/>
        </p:nvSpPr>
        <p:spPr>
          <a:xfrm>
            <a:off x="6068954" y="854228"/>
            <a:ext cx="2447501" cy="1681027"/>
          </a:xfrm>
          <a:prstGeom prst="ellipse">
            <a:avLst/>
          </a:prstGeom>
          <a:solidFill>
            <a:schemeClr val="accent4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Органы прокуратуры</a:t>
            </a:r>
            <a:endParaRPr lang="ru-RU" sz="2400" b="0" strike="noStrike" spc="-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47" name="Взрыв: 8 точек 7"/>
          <p:cNvSpPr/>
          <p:nvPr/>
        </p:nvSpPr>
        <p:spPr>
          <a:xfrm>
            <a:off x="2805075" y="3702090"/>
            <a:ext cx="4369255" cy="3155245"/>
          </a:xfrm>
          <a:prstGeom prst="irregularSeal1">
            <a:avLst/>
          </a:prstGeom>
          <a:solidFill>
            <a:srgbClr val="FFFF00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Согласованная проверка</a:t>
            </a:r>
            <a:endParaRPr lang="ru-RU" sz="2800" b="0" strike="noStrike" spc="-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48" name="Правая фигурная скобка 8"/>
          <p:cNvSpPr/>
          <p:nvPr/>
        </p:nvSpPr>
        <p:spPr>
          <a:xfrm rot="5400000">
            <a:off x="4052587" y="1292803"/>
            <a:ext cx="1875209" cy="4369255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189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3"/>
          <p:cNvPicPr/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217693"/>
            <a:ext cx="9140821" cy="6533407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1"/>
          <p:cNvPicPr/>
          <p:nvPr/>
        </p:nvPicPr>
        <p:blipFill>
          <a:blip r:embed="rId4"/>
          <a:stretch/>
        </p:blipFill>
        <p:spPr>
          <a:xfrm>
            <a:off x="7093998" y="4571556"/>
            <a:ext cx="2538935" cy="2486927"/>
          </a:xfrm>
          <a:prstGeom prst="rect">
            <a:avLst/>
          </a:prstGeom>
          <a:ln w="0">
            <a:noFill/>
          </a:ln>
          <a:effectLst>
            <a:softEdge rad="431640"/>
          </a:effectLst>
        </p:spPr>
      </p:pic>
      <p:sp>
        <p:nvSpPr>
          <p:cNvPr id="151" name="TextBox 134"/>
          <p:cNvSpPr/>
          <p:nvPr/>
        </p:nvSpPr>
        <p:spPr>
          <a:xfrm>
            <a:off x="0" y="217693"/>
            <a:ext cx="9078776" cy="3700348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1000" b="0" strike="noStrike" spc="-1">
                <a:solidFill>
                  <a:srgbClr val="000000"/>
                </a:solidFill>
                <a:latin typeface="Source Sans Pro"/>
                <a:ea typeface="DejaVu Sans"/>
              </a:rPr>
              <a:t> </a:t>
            </a:r>
            <a:r>
              <a:rPr lang="de-A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Установить, что в 2022-2023 годах в рамках видов государственного контроля (надзора), муниципального контроля, порядок организации и осуществления которых регулируются Федеральным законом "О государственном контроле (надзоре) и муниципальном контроле в Российской Федерации" и Федеральным законом "О защите прав юридических лиц и индивидуальных предпринимателей при осуществлении государственного контроля (надзора) и муниципального контроля", а также при осуществлении государственного контроля (надзора)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Федерации и за деятельностью органов местного самоуправления и должностных лиц органов местного самоуправления (включая контроль за эффективностью и качеством осуществления органами государственной власти субъектов Российской Федерации переданных полномочий, а также контроль за осуществлением органами местного самоуправления отдельных государственных полномочий) внеплановые контрольные (надзорные) мероприятия, внеплановые проверки проводятся исключительно по следующим основаниям: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2" name="TextBox 135"/>
          <p:cNvSpPr/>
          <p:nvPr/>
        </p:nvSpPr>
        <p:spPr>
          <a:xfrm>
            <a:off x="0" y="3896273"/>
            <a:ext cx="9025875" cy="239462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а) при условии согласования с органами прокуратуры: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3" name="TextBox 136"/>
          <p:cNvSpPr/>
          <p:nvPr/>
        </p:nvSpPr>
        <p:spPr>
          <a:xfrm>
            <a:off x="62045" y="4136170"/>
            <a:ext cx="2550038" cy="239418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16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Действующая редакция: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 выявлении индикаторов риска нарушения обязательных требований;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4" name="TextBox 137"/>
          <p:cNvSpPr/>
          <p:nvPr/>
        </p:nvSpPr>
        <p:spPr>
          <a:xfrm>
            <a:off x="3444462" y="4245888"/>
            <a:ext cx="5581413" cy="239418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16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Утратило силу: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 выявлении индикаторов риска нарушения обязательных требований в отношении объектов чрезвычайно высокого и высокого рисков, на опасных производственных объектах I и II класса опасности, на гидротехнических сооружениях I и II класса, или индикаторов риска, влекущих непосредственную угрозу причинения вреда жизни и тяжкого вреда здоровью граждан, обороне страны и безопасности государства, или индикаторов риска возникновения чрезвычайных ситуаций природного и (или) техногенного характера;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Шестиугольник 3"/>
          <p:cNvSpPr/>
          <p:nvPr/>
        </p:nvSpPr>
        <p:spPr>
          <a:xfrm>
            <a:off x="79591" y="260797"/>
            <a:ext cx="2589224" cy="299371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Индикатор риска</a:t>
            </a:r>
            <a:endParaRPr lang="ru-RU" sz="2800" b="0" strike="noStrike" spc="-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56" name="Стрелка: вправо 4"/>
          <p:cNvSpPr/>
          <p:nvPr/>
        </p:nvSpPr>
        <p:spPr>
          <a:xfrm>
            <a:off x="3010802" y="1007049"/>
            <a:ext cx="2279001" cy="15730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Согласование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7" name="Овал 5"/>
          <p:cNvSpPr/>
          <p:nvPr/>
        </p:nvSpPr>
        <p:spPr>
          <a:xfrm>
            <a:off x="5650968" y="332635"/>
            <a:ext cx="3432053" cy="2921442"/>
          </a:xfrm>
          <a:prstGeom prst="ellipse">
            <a:avLst/>
          </a:prstGeom>
          <a:solidFill>
            <a:schemeClr val="accent4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Органы прокуратуры</a:t>
            </a:r>
            <a:endParaRPr lang="ru-RU" sz="3200" b="0" strike="noStrike" spc="-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58" name="Правая фигурная скобка 6"/>
          <p:cNvSpPr/>
          <p:nvPr/>
        </p:nvSpPr>
        <p:spPr>
          <a:xfrm rot="5400000">
            <a:off x="3916956" y="1315097"/>
            <a:ext cx="1635746" cy="5514143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159" name="Блок-схема: подготовка 8"/>
          <p:cNvSpPr/>
          <p:nvPr/>
        </p:nvSpPr>
        <p:spPr>
          <a:xfrm>
            <a:off x="2738458" y="4891130"/>
            <a:ext cx="3991762" cy="1752865"/>
          </a:xfrm>
          <a:prstGeom prst="flowChartPreparation">
            <a:avLst/>
          </a:prstGeom>
          <a:solidFill>
            <a:srgbClr val="FFFF00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Внеплановая проверка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609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6" descr="Изображение выглядит как зарисовка, рисунок, искусство, Детское искусство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298368" y="1586983"/>
            <a:ext cx="7845392" cy="5154539"/>
          </a:xfrm>
          <a:prstGeom prst="rect">
            <a:avLst/>
          </a:prstGeom>
          <a:ln w="0">
            <a:noFill/>
          </a:ln>
        </p:spPr>
      </p:pic>
      <p:sp>
        <p:nvSpPr>
          <p:cNvPr id="162" name="TextBox 144"/>
          <p:cNvSpPr/>
          <p:nvPr/>
        </p:nvSpPr>
        <p:spPr>
          <a:xfrm>
            <a:off x="163276" y="933904"/>
            <a:ext cx="9178374" cy="1305724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Перечень индикаторов риска нарушения обязательных требований, в области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метрополитенах: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3" name="TextBox 145"/>
          <p:cNvSpPr/>
          <p:nvPr/>
        </p:nvSpPr>
        <p:spPr>
          <a:xfrm>
            <a:off x="71188" y="3094291"/>
            <a:ext cx="8816555" cy="1523417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Отсутствие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сведений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выводе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отработавшего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назначенный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срок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службы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лифта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подъемной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платформы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для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инвалидов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пассажирского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конвейера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движущейся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пешеходной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дорожки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или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эскалатора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исключением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эскалаторов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метрополитенах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далее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-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опасное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техническое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устройство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здания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сооружения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из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эксплуатации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за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исключением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устройств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установленных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многоквартирных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домах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свидетельствующих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прекращении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использования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связи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демонтажем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или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целью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последующего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проведения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модернизации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более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30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календарных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дней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даты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истечения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назначенного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срока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службы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соответствующего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устройства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4" name="TextBox 146"/>
          <p:cNvSpPr/>
          <p:nvPr/>
        </p:nvSpPr>
        <p:spPr>
          <a:xfrm>
            <a:off x="71188" y="4618143"/>
            <a:ext cx="8816555" cy="108803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2. Отсутствие в реестре опасных технических устройств здания и сооружения сведений об опасном техническом устройстве здания и сооружения, установленном на объекте капитального строительства, более 20 рабочих дней со дня ввода такого объекта капитального строительства в эксплуатацию.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5" name="TextBox 147"/>
          <p:cNvSpPr/>
          <p:nvPr/>
        </p:nvSpPr>
        <p:spPr>
          <a:xfrm>
            <a:off x="71188" y="5627369"/>
            <a:ext cx="8816555" cy="1440693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3. Отсутствие сведений о выводе отработавшего назначенный срок службы и установленного в многоквартирном доме опасного технического устройства здания и сооружения из эксплуатации, свидетельствующих о прекращении его использования в связи с демонтажем или с целью последующего проведения модернизации, более 30 календарных дней с даты истечения назначенного срока службы соответствующего устройства.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320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52"/>
          <p:cNvSpPr/>
          <p:nvPr/>
        </p:nvSpPr>
        <p:spPr>
          <a:xfrm>
            <a:off x="163276" y="813302"/>
            <a:ext cx="6367421" cy="4135735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Контрольные (надзорные) органы могут проводить следующие профилактические мероприятия: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1) информирование;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2) обобщение правоприменительной практики;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3) меры стимулирования добросовестности;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4) объявление предостережения;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5) консультирование;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6) самообследование;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7) профилактический визит.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67" name="Рисунок 2" descr="Изображение выглядит как эмблема, корона, герб, символ&#10;&#10;Автоматически созданное описание"/>
          <p:cNvPicPr/>
          <p:nvPr/>
        </p:nvPicPr>
        <p:blipFill>
          <a:blip r:embed="rId2">
            <a:alphaModFix amt="3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202890"/>
            <a:ext cx="9143760" cy="653340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48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11428913"/>
              </p:ext>
            </p:extLst>
          </p:nvPr>
        </p:nvGraphicFramePr>
        <p:xfrm>
          <a:off x="899592" y="404664"/>
          <a:ext cx="741682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8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2_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8155</TotalTime>
  <Words>585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2_Tradeshow</vt:lpstr>
      <vt:lpstr>«Правовое регулирование контрольной (надзорной) деятельности в I полугодии 2023 года, новое  в законодательстве о контроле (надзоре)».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 Денис Николаевич</dc:creator>
  <cp:lastModifiedBy>Антонова</cp:lastModifiedBy>
  <cp:revision>732</cp:revision>
  <cp:lastPrinted>2021-06-21T12:24:36Z</cp:lastPrinted>
  <dcterms:created xsi:type="dcterms:W3CDTF">2013-03-25T09:28:04Z</dcterms:created>
  <dcterms:modified xsi:type="dcterms:W3CDTF">2023-07-27T15:02:22Z</dcterms:modified>
</cp:coreProperties>
</file>